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4660"/>
  </p:normalViewPr>
  <p:slideViewPr>
    <p:cSldViewPr snapToGrid="0">
      <p:cViewPr>
        <p:scale>
          <a:sx n="123" d="100"/>
          <a:sy n="123" d="100"/>
        </p:scale>
        <p:origin x="-11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7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2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3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535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2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4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3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5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7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35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1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88F7-C508-4557-BA61-2F9207DC3DED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40A2-29C6-4D53-80A0-51D3305B55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46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pwar.ru/132331-gorod-ne-pokorivshiysya-vragam-oborona-tuapse.html" TargetMode="External"/><Relationship Id="rId2" Type="http://schemas.openxmlformats.org/officeDocument/2006/relationships/hyperlink" Target="https://tuapsevesti.ru/archives/33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uapsepobeda.ru/" TargetMode="External"/><Relationship Id="rId4" Type="http://schemas.openxmlformats.org/officeDocument/2006/relationships/hyperlink" Target="https://ru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2054" y="2700033"/>
            <a:ext cx="8144134" cy="1373070"/>
          </a:xfrm>
        </p:spPr>
        <p:txBody>
          <a:bodyPr/>
          <a:lstStyle/>
          <a:p>
            <a:r>
              <a:rPr lang="ru-RU" dirty="0"/>
              <a:t>Туапсинская </a:t>
            </a:r>
            <a:r>
              <a:rPr lang="ru-RU" dirty="0" smtClean="0"/>
              <a:t>оборонительная операция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6042" y="4394039"/>
            <a:ext cx="5758249" cy="1710199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 учащийся  МБОУ ДО СЮТ г. Туапсе</a:t>
            </a:r>
          </a:p>
          <a:p>
            <a:pPr algn="l"/>
            <a:r>
              <a:rPr lang="ru-RU" dirty="0" smtClean="0"/>
              <a:t>Киселёв Дмитрий</a:t>
            </a:r>
          </a:p>
          <a:p>
            <a:pPr algn="l"/>
            <a:r>
              <a:rPr lang="ru-RU" dirty="0" smtClean="0"/>
              <a:t>10 </a:t>
            </a:r>
            <a:r>
              <a:rPr lang="ru-RU" dirty="0"/>
              <a:t>лет, 4 </a:t>
            </a:r>
            <a:r>
              <a:rPr lang="ru-RU" dirty="0" smtClean="0"/>
              <a:t>класс</a:t>
            </a:r>
          </a:p>
          <a:p>
            <a:pPr algn="l"/>
            <a:r>
              <a:rPr lang="ru-RU" dirty="0" smtClean="0"/>
              <a:t>Педагог </a:t>
            </a:r>
            <a:r>
              <a:rPr lang="ru-RU" dirty="0" err="1" smtClean="0"/>
              <a:t>Скрыпник</a:t>
            </a:r>
            <a:r>
              <a:rPr lang="ru-RU" dirty="0" smtClean="0"/>
              <a:t> Елена Васильевна</a:t>
            </a:r>
            <a:endParaRPr lang="ru-RU" dirty="0"/>
          </a:p>
          <a:p>
            <a:pPr algn="l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49946" y="2700033"/>
            <a:ext cx="2726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Дата:	25 сентября — 20 декабря 1942</a:t>
            </a:r>
          </a:p>
          <a:p>
            <a:r>
              <a:rPr lang="ru-RU" dirty="0" smtClean="0"/>
              <a:t>Место:	Кубань; Северо-Западный Кавказ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5394" y="200689"/>
            <a:ext cx="561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Краевой конкурс, посвящённый 75-летию Победы</a:t>
            </a:r>
          </a:p>
          <a:p>
            <a:pPr algn="ctr"/>
            <a:r>
              <a:rPr lang="ru-RU" dirty="0" smtClean="0"/>
              <a:t>«Это нужно живым»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Используемые</a:t>
            </a:r>
            <a:r>
              <a:rPr lang="ru-RU" dirty="0" smtClean="0"/>
              <a:t> </a:t>
            </a:r>
            <a:r>
              <a:rPr lang="ru-RU" sz="4000" dirty="0" smtClean="0"/>
              <a:t>источники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08886"/>
            <a:ext cx="9613861" cy="454728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Оборона Туапсе </a:t>
            </a:r>
            <a:r>
              <a:rPr lang="en-US" sz="2000" dirty="0">
                <a:solidFill>
                  <a:srgbClr val="FFC000"/>
                </a:solidFill>
              </a:rPr>
              <a:t>https://</a:t>
            </a:r>
            <a:r>
              <a:rPr lang="en-US" sz="2000" dirty="0" smtClean="0">
                <a:solidFill>
                  <a:srgbClr val="FFC000"/>
                </a:solidFill>
              </a:rPr>
              <a:t>zen.yandex.ru/media/tuapse/oborona-tuapse-1942-god</a:t>
            </a:r>
            <a:endParaRPr lang="ru-RU" sz="2000" dirty="0" smtClean="0">
              <a:solidFill>
                <a:srgbClr val="FFC000"/>
              </a:solidFill>
            </a:endParaRPr>
          </a:p>
          <a:p>
            <a:r>
              <a:rPr lang="ru-RU" sz="2000" dirty="0" smtClean="0"/>
              <a:t>Туапсинские Вести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tuapsevesti.ru/archives/3313</a:t>
            </a:r>
            <a:endParaRPr lang="ru-RU" sz="2000" dirty="0" smtClean="0"/>
          </a:p>
          <a:p>
            <a:r>
              <a:rPr lang="ru-RU" sz="2000" dirty="0" smtClean="0"/>
              <a:t>Военное обозрение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topwar.ru/132331-gorod-ne-pokorivshiysya-vragam-oborona-tuapse.html</a:t>
            </a:r>
            <a:endParaRPr lang="ru-RU" sz="2000" dirty="0" smtClean="0"/>
          </a:p>
          <a:p>
            <a:r>
              <a:rPr lang="ru-RU" sz="2000" dirty="0" smtClean="0"/>
              <a:t>Википедия </a:t>
            </a: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ru.wikipedia.org/wiki</a:t>
            </a:r>
            <a:endParaRPr lang="ru-RU" sz="2000" dirty="0" smtClean="0"/>
          </a:p>
          <a:p>
            <a:r>
              <a:rPr lang="ru-RU" sz="2000" dirty="0" smtClean="0"/>
              <a:t>Туапсе – город-воин </a:t>
            </a:r>
            <a:r>
              <a:rPr lang="en-US" sz="2000" dirty="0">
                <a:solidFill>
                  <a:srgbClr val="FFC000"/>
                </a:solidFill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tuapsepobeda.ru</a:t>
            </a:r>
            <a:endParaRPr lang="ru-RU" sz="2000" dirty="0" smtClean="0"/>
          </a:p>
          <a:p>
            <a:r>
              <a:rPr lang="ru-RU" sz="2000" dirty="0" smtClean="0"/>
              <a:t>В боях за Туапсе </a:t>
            </a:r>
            <a:r>
              <a:rPr lang="ru-RU" sz="2000" dirty="0" smtClean="0">
                <a:solidFill>
                  <a:srgbClr val="FFC000"/>
                </a:solidFill>
              </a:rPr>
              <a:t>Г.С. Акопян Краснодарское книжное издательство 1988г 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Карта туапсинской оборонительной операции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44" y="2336800"/>
            <a:ext cx="4983688" cy="3598863"/>
          </a:xfrm>
        </p:spPr>
      </p:pic>
      <p:sp>
        <p:nvSpPr>
          <p:cNvPr id="6" name="Прямоугольник 5"/>
          <p:cNvSpPr/>
          <p:nvPr/>
        </p:nvSpPr>
        <p:spPr>
          <a:xfrm>
            <a:off x="8913338" y="3464691"/>
            <a:ext cx="32045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Итог:	Сорвана попытка прорыва немецко-фашистских войск к Туапсе, блокированию Военно-Грузинской дороги и прорыву к Каспийскому морю.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2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Туапсинская операция — оборонительная операция Черноморской группы войск Закавказского фронта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9387832" cy="69313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25 сентября 1942 г. </a:t>
            </a:r>
            <a:r>
              <a:rPr lang="ru-RU" smtClean="0"/>
              <a:t>- 461 </a:t>
            </a:r>
            <a:r>
              <a:rPr lang="ru-RU" dirty="0"/>
              <a:t>день войны.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Началась </a:t>
            </a:r>
            <a:r>
              <a:rPr lang="ru-RU" dirty="0"/>
              <a:t>Туапсинская оборонительная операция Закавказского фронта против 17-й армии </a:t>
            </a:r>
            <a:r>
              <a:rPr lang="ru-RU" dirty="0" smtClean="0"/>
              <a:t>фашистов, которые </a:t>
            </a:r>
            <a:r>
              <a:rPr lang="ru-RU" dirty="0"/>
              <a:t>пытались овладеть Туапсе ударом через горы западной части Главного Кавказского хребта и развивать наступление вдоль Черноморского побережья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3050890"/>
            <a:ext cx="4700588" cy="2864420"/>
          </a:xfrm>
        </p:spPr>
      </p:pic>
    </p:spTree>
    <p:extLst>
      <p:ext uri="{BB962C8B-B14F-4D97-AF65-F5344CB8AC3E}">
        <p14:creationId xmlns:p14="http://schemas.microsoft.com/office/powerpoint/2010/main" val="4787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931303"/>
          </a:xfrm>
        </p:spPr>
        <p:txBody>
          <a:bodyPr>
            <a:normAutofit/>
          </a:bodyPr>
          <a:lstStyle/>
          <a:p>
            <a:r>
              <a:rPr lang="ru-RU" dirty="0"/>
              <a:t>Так встретила новый, 1943 год, 32-я гвардейская дивизия, защищавшая Туапсе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 b="22013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5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рубежах </a:t>
            </a:r>
            <a:r>
              <a:rPr lang="ru-RU" dirty="0" err="1" smtClean="0"/>
              <a:t>Семашхо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 Новороссийске в августе 1942 г была </a:t>
            </a:r>
            <a:r>
              <a:rPr lang="ru-RU" dirty="0" err="1" smtClean="0"/>
              <a:t>сформированна</a:t>
            </a:r>
            <a:r>
              <a:rPr lang="ru-RU" dirty="0" smtClean="0"/>
              <a:t> 353-я стрелковая дивизия. В ночь на 12 октября по приказу командующего </a:t>
            </a:r>
            <a:r>
              <a:rPr lang="ru-RU" dirty="0" err="1" smtClean="0"/>
              <a:t>форнтом</a:t>
            </a:r>
            <a:r>
              <a:rPr lang="ru-RU" dirty="0" smtClean="0"/>
              <a:t> она была переброшена под Туапсе в район сел Георгиевского и Анастасиевки. Дивизия заняла оборону на внешнем обводе Туапсинского оборонительного района. Прорвавшись к селу Шаумян враг наступал вдоль шоссейной и железной дорог, ведущих к Туапсе. 16 октября в </a:t>
            </a:r>
            <a:r>
              <a:rPr lang="ru-RU" dirty="0" smtClean="0"/>
              <a:t>район </a:t>
            </a:r>
            <a:r>
              <a:rPr lang="ru-RU" dirty="0" err="1" smtClean="0"/>
              <a:t>Гойтхского</a:t>
            </a:r>
            <a:r>
              <a:rPr lang="ru-RU" dirty="0" smtClean="0"/>
              <a:t> перевала был выдвинут 1149 полк 353 дивизии. Батальоны полка заняли оборону по скатам высот. 1145 полк оборонял Туапсинское шоссе.  17 октября 1147 полк получил приказ занять оборону на </a:t>
            </a:r>
            <a:r>
              <a:rPr lang="ru-RU" dirty="0" err="1" smtClean="0"/>
              <a:t>гораз</a:t>
            </a:r>
            <a:r>
              <a:rPr lang="ru-RU" dirty="0" smtClean="0"/>
              <a:t> Два Брата, </a:t>
            </a:r>
            <a:r>
              <a:rPr lang="ru-RU" dirty="0" err="1" smtClean="0"/>
              <a:t>Семашхо</a:t>
            </a:r>
            <a:r>
              <a:rPr lang="ru-RU" dirty="0" smtClean="0"/>
              <a:t> и Каменистой.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1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22" y="2515256"/>
            <a:ext cx="5273040" cy="3517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562" y="729205"/>
            <a:ext cx="5613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Выполняя </a:t>
            </a:r>
            <a:r>
              <a:rPr lang="ru-RU" dirty="0" err="1" smtClean="0"/>
              <a:t>боесой</a:t>
            </a:r>
            <a:r>
              <a:rPr lang="ru-RU" dirty="0" smtClean="0"/>
              <a:t> приказ, части дивизии 23 октября выдвигались на исходный рубеж для наступления. 1147 полк от села Анастасиевки поднимался к вершине горы </a:t>
            </a:r>
            <a:r>
              <a:rPr lang="ru-RU" dirty="0" err="1" smtClean="0"/>
              <a:t>Семашхо</a:t>
            </a:r>
            <a:r>
              <a:rPr lang="ru-RU" dirty="0" smtClean="0"/>
              <a:t>. Впереди двигались разведка и охранение. Головной батальон перевалил высоту и скрылся на северных скатах горы </a:t>
            </a:r>
            <a:r>
              <a:rPr lang="ru-RU" dirty="0" err="1" smtClean="0"/>
              <a:t>Семашхо</a:t>
            </a:r>
            <a:r>
              <a:rPr lang="ru-RU" dirty="0" smtClean="0"/>
              <a:t>. Когда рассеялся туман, на вершине большая группа солдат противника открыла огонь. Батальон развернулся к бою. </a:t>
            </a:r>
          </a:p>
          <a:p>
            <a:r>
              <a:rPr lang="ru-RU" dirty="0" smtClean="0"/>
              <a:t>Было известно, что на </a:t>
            </a:r>
            <a:r>
              <a:rPr lang="ru-RU" dirty="0" err="1" smtClean="0"/>
              <a:t>Семашхо</a:t>
            </a:r>
            <a:r>
              <a:rPr lang="ru-RU" dirty="0" smtClean="0"/>
              <a:t> наступает один из горно-стрелковых полков 1 горно-стрелковой дивизии генерал-майора </a:t>
            </a:r>
            <a:r>
              <a:rPr lang="ru-RU" dirty="0" err="1" smtClean="0"/>
              <a:t>Ланца</a:t>
            </a:r>
            <a:r>
              <a:rPr lang="ru-RU" dirty="0" smtClean="0"/>
              <a:t>. Командовал им майор-альпинист </a:t>
            </a:r>
            <a:r>
              <a:rPr lang="ru-RU" dirty="0" err="1" smtClean="0"/>
              <a:t>Зольмингер</a:t>
            </a:r>
            <a:r>
              <a:rPr lang="ru-RU" dirty="0" smtClean="0"/>
              <a:t>. В состав дивизии входила и специальная группа альпинистов. Комплектовалась она преимущественно из добровольцев, отборных военных. Позднее эта группа в ходе боев на горе </a:t>
            </a:r>
            <a:r>
              <a:rPr lang="ru-RU" dirty="0" err="1" smtClean="0"/>
              <a:t>Семашхо</a:t>
            </a:r>
            <a:r>
              <a:rPr lang="ru-RU" dirty="0" smtClean="0"/>
              <a:t> была полностью истреблена.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4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056" y="648182"/>
            <a:ext cx="1129508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Рано утром на вершине </a:t>
            </a:r>
            <a:r>
              <a:rPr lang="ru-RU" dirty="0" err="1" smtClean="0"/>
              <a:t>Семашхо</a:t>
            </a:r>
            <a:r>
              <a:rPr lang="ru-RU" dirty="0" smtClean="0"/>
              <a:t> завязался бой. Ротам атакующих батальонов надо было </a:t>
            </a:r>
          </a:p>
          <a:p>
            <a:r>
              <a:rPr lang="ru-RU" dirty="0" smtClean="0"/>
              <a:t>под пулеметно-автоматным огнем противника преодолеть большую крутизну скатов, </a:t>
            </a:r>
          </a:p>
          <a:p>
            <a:r>
              <a:rPr lang="ru-RU" dirty="0" smtClean="0"/>
              <a:t>покрытых мелким кустарником. В этом бою, как сказал батальонный комиссар </a:t>
            </a:r>
          </a:p>
          <a:p>
            <a:r>
              <a:rPr lang="ru-RU" dirty="0" smtClean="0"/>
              <a:t>А.Н. Гуревич, каждый воин «дрался за десятерых». Командир второго взвода 1 батальона </a:t>
            </a:r>
          </a:p>
          <a:p>
            <a:r>
              <a:rPr lang="ru-RU" dirty="0" smtClean="0"/>
              <a:t>младший лейтенант И.Г. Виноградов первым поднялся с солдатами на вершину. Захватив </a:t>
            </a:r>
          </a:p>
          <a:p>
            <a:r>
              <a:rPr lang="ru-RU" dirty="0" smtClean="0"/>
              <a:t>Немецкий пулемет, он уничтожил из него удирающих с вершины горных егерей противника. </a:t>
            </a:r>
            <a:endParaRPr lang="ru-RU" dirty="0"/>
          </a:p>
          <a:p>
            <a:r>
              <a:rPr lang="ru-RU" dirty="0" smtClean="0"/>
              <a:t>В качестве трофея И.Г. Виноградов забрал полевую сумку офицера, в которой оказались важные </a:t>
            </a:r>
          </a:p>
          <a:p>
            <a:r>
              <a:rPr lang="ru-RU" dirty="0" smtClean="0"/>
              <a:t>Для нашего командования документы. </a:t>
            </a:r>
          </a:p>
          <a:p>
            <a:r>
              <a:rPr lang="ru-RU" dirty="0" smtClean="0"/>
              <a:t>«Передовая рота противника была уничтожена – впоследствии вспоминал А.И. Мельников, - а что же </a:t>
            </a:r>
          </a:p>
          <a:p>
            <a:r>
              <a:rPr lang="ru-RU" dirty="0" smtClean="0"/>
              <a:t>делать дальше, ведь полк своей задачи не выполнил: гора Каменистая </a:t>
            </a:r>
            <a:r>
              <a:rPr lang="ru-RU" dirty="0" err="1" smtClean="0"/>
              <a:t>переди</a:t>
            </a:r>
            <a:r>
              <a:rPr lang="ru-RU" dirty="0" smtClean="0"/>
              <a:t>. Идти по горам </a:t>
            </a:r>
          </a:p>
          <a:p>
            <a:r>
              <a:rPr lang="ru-RU" dirty="0" smtClean="0"/>
              <a:t>и ущельям навстречу дивизии противника неразумно. Поэтому я решил занять и удерживать наиболее</a:t>
            </a:r>
          </a:p>
          <a:p>
            <a:r>
              <a:rPr lang="ru-RU" dirty="0" smtClean="0"/>
              <a:t>выгодный рубеж обороны на горе </a:t>
            </a:r>
            <a:r>
              <a:rPr lang="ru-RU" dirty="0" err="1" smtClean="0"/>
              <a:t>Семашхо</a:t>
            </a:r>
            <a:r>
              <a:rPr lang="ru-RU" dirty="0" smtClean="0"/>
              <a:t>». Противник не смирился с потерей важных позиций. Он </a:t>
            </a:r>
          </a:p>
          <a:p>
            <a:r>
              <a:rPr lang="ru-RU" dirty="0" smtClean="0"/>
              <a:t>Бросил против полка свежие силы, чтобы вновь захватить </a:t>
            </a:r>
            <a:r>
              <a:rPr lang="ru-RU" dirty="0" err="1" smtClean="0"/>
              <a:t>Семашхо</a:t>
            </a:r>
            <a:r>
              <a:rPr lang="ru-RU" dirty="0" smtClean="0"/>
              <a:t>, откуда можно было наблюдать </a:t>
            </a:r>
          </a:p>
          <a:p>
            <a:r>
              <a:rPr lang="ru-RU" dirty="0" smtClean="0"/>
              <a:t>дорогу на Туапсе.</a:t>
            </a:r>
          </a:p>
          <a:p>
            <a:r>
              <a:rPr lang="ru-RU" dirty="0" smtClean="0"/>
              <a:t>С восходом солнца на небе появились эскадрильи пикирующих бомбардировщиков противника Ю-87,</a:t>
            </a:r>
          </a:p>
          <a:p>
            <a:r>
              <a:rPr lang="ru-RU" dirty="0" smtClean="0"/>
              <a:t>Которые нанесли удары по Анастасиевке. Затем они бомбили южные скаты </a:t>
            </a:r>
            <a:r>
              <a:rPr lang="ru-RU" dirty="0" err="1" smtClean="0"/>
              <a:t>Семашхо</a:t>
            </a:r>
            <a:r>
              <a:rPr lang="ru-RU" dirty="0" smtClean="0"/>
              <a:t> и горную тропу. </a:t>
            </a:r>
          </a:p>
          <a:p>
            <a:r>
              <a:rPr lang="ru-RU" dirty="0" smtClean="0"/>
              <a:t>После этого в ход были пущены артиллерия и минометы. Бои за </a:t>
            </a:r>
            <a:r>
              <a:rPr lang="ru-RU" dirty="0" err="1" smtClean="0"/>
              <a:t>Семашхо</a:t>
            </a:r>
            <a:r>
              <a:rPr lang="ru-RU" dirty="0" smtClean="0"/>
              <a:t> приняли ожесточенный </a:t>
            </a:r>
          </a:p>
          <a:p>
            <a:r>
              <a:rPr lang="ru-RU" dirty="0" smtClean="0"/>
              <a:t>характер. Полк нес большие потери. </a:t>
            </a:r>
          </a:p>
          <a:p>
            <a:r>
              <a:rPr lang="ru-RU" dirty="0" smtClean="0"/>
              <a:t>24 октября, обойдя 3 батальон 1145 полка, занимавшего оборону на высоте 879, гитлеровцы достигли </a:t>
            </a:r>
          </a:p>
          <a:p>
            <a:r>
              <a:rPr lang="ru-RU" dirty="0" smtClean="0"/>
              <a:t>юго-восточных скатов </a:t>
            </a:r>
            <a:r>
              <a:rPr lang="ru-RU" dirty="0" err="1" smtClean="0"/>
              <a:t>Семашхо</a:t>
            </a:r>
            <a:r>
              <a:rPr lang="ru-RU" dirty="0" smtClean="0"/>
              <a:t> и пытались прорваться через седловину между гор в долину. </a:t>
            </a:r>
          </a:p>
          <a:p>
            <a:r>
              <a:rPr lang="ru-RU" dirty="0" smtClean="0"/>
              <a:t>Неся потери в живой силе и технике, противник вскоре выдохся и с 10 ноября перешел к обороне.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309" y="601884"/>
            <a:ext cx="1181284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Зениток в горах для защиты от налетов авиации не было. И фашистские самолеты </a:t>
            </a:r>
          </a:p>
          <a:p>
            <a:r>
              <a:rPr lang="ru-RU" dirty="0" smtClean="0"/>
              <a:t>сбрасывали на боевые порядки полков бомбы и продырявленные бочки для устрашения </a:t>
            </a:r>
          </a:p>
          <a:p>
            <a:r>
              <a:rPr lang="ru-RU" dirty="0" smtClean="0"/>
              <a:t>свистом и воем, стреляли по окопам из пулеметов.</a:t>
            </a:r>
          </a:p>
          <a:p>
            <a:r>
              <a:rPr lang="ru-RU" dirty="0" smtClean="0"/>
              <a:t>Командир второй пулеметной роты 1145-го полка старший лейтенант В.Г. Дубов решил </a:t>
            </a:r>
          </a:p>
          <a:p>
            <a:r>
              <a:rPr lang="ru-RU" dirty="0" smtClean="0"/>
              <a:t>вступить в единоборство с самолетами противника. Он установил станковый пулемет </a:t>
            </a:r>
          </a:p>
          <a:p>
            <a:r>
              <a:rPr lang="ru-RU" dirty="0" smtClean="0"/>
              <a:t>в развилке дерева, подготовил его для стрельбы и сбил Ю-88. На следующий день поджег</a:t>
            </a:r>
          </a:p>
          <a:p>
            <a:r>
              <a:rPr lang="ru-RU" dirty="0" smtClean="0"/>
              <a:t>Еще один самолет. С глубокой печалью воины дивизии восприняли смерть храброго командира.</a:t>
            </a:r>
          </a:p>
          <a:p>
            <a:r>
              <a:rPr lang="ru-RU" dirty="0" smtClean="0"/>
              <a:t>Он погиб в единоборстве с фашистским штурмовиком во время одного из налетов авиации противника. </a:t>
            </a:r>
          </a:p>
          <a:p>
            <a:r>
              <a:rPr lang="ru-RU" dirty="0" smtClean="0"/>
              <a:t>О молодом сержанте пулеметчике Василии </a:t>
            </a:r>
            <a:r>
              <a:rPr lang="ru-RU" dirty="0" err="1" smtClean="0"/>
              <a:t>Чепеле</a:t>
            </a:r>
            <a:r>
              <a:rPr lang="ru-RU" dirty="0" smtClean="0"/>
              <a:t> хочется рассказать подробнее. Он мастерски владел </a:t>
            </a:r>
          </a:p>
          <a:p>
            <a:r>
              <a:rPr lang="ru-RU" dirty="0" smtClean="0"/>
              <a:t>станковым пулеметом «максим», со жгучей ненавистью истреблял фашистов. Несколько раз враги ходили </a:t>
            </a:r>
          </a:p>
          <a:p>
            <a:r>
              <a:rPr lang="ru-RU" dirty="0" smtClean="0"/>
              <a:t>в атаку, но каждый раз их путь преграждал смелый боец. В один из жарких боев мина разорвалась на </a:t>
            </a:r>
          </a:p>
          <a:p>
            <a:r>
              <a:rPr lang="ru-RU" dirty="0" smtClean="0"/>
              <a:t>Блиндаже </a:t>
            </a:r>
            <a:r>
              <a:rPr lang="ru-RU" dirty="0" err="1" smtClean="0"/>
              <a:t>Чепеля</a:t>
            </a:r>
            <a:r>
              <a:rPr lang="ru-RU" dirty="0" smtClean="0"/>
              <a:t>. Он прекратил стрельбу. Немцы пошли в атаку. Пулеметчик подпустил их поближе</a:t>
            </a:r>
          </a:p>
          <a:p>
            <a:r>
              <a:rPr lang="ru-RU" dirty="0" smtClean="0"/>
              <a:t>и в упор расстрелял всех до одного. В январе 1943, когда наши полки гнали фашистов с гор, на боевом</a:t>
            </a:r>
          </a:p>
          <a:p>
            <a:r>
              <a:rPr lang="ru-RU" dirty="0" smtClean="0"/>
              <a:t>счету </a:t>
            </a:r>
            <a:r>
              <a:rPr lang="ru-RU" dirty="0" err="1" smtClean="0"/>
              <a:t>Чепеля</a:t>
            </a:r>
            <a:r>
              <a:rPr lang="ru-RU" dirty="0" smtClean="0"/>
              <a:t> было 315 уничтоженных фашистов.</a:t>
            </a:r>
          </a:p>
          <a:p>
            <a:r>
              <a:rPr lang="ru-RU" dirty="0" smtClean="0"/>
              <a:t>Напряженные бои за Туапсе в районе горы </a:t>
            </a:r>
            <a:r>
              <a:rPr lang="ru-RU" dirty="0" err="1" smtClean="0"/>
              <a:t>Семашхо</a:t>
            </a:r>
            <a:r>
              <a:rPr lang="ru-RU" dirty="0" smtClean="0"/>
              <a:t>, Два Брата, Каменистой, Индюк, перевала </a:t>
            </a:r>
            <a:r>
              <a:rPr lang="ru-RU" dirty="0" err="1" smtClean="0"/>
              <a:t>Гойтхского</a:t>
            </a:r>
            <a:endParaRPr lang="ru-RU" dirty="0" smtClean="0"/>
          </a:p>
          <a:p>
            <a:r>
              <a:rPr lang="ru-RU" dirty="0" smtClean="0"/>
              <a:t>Вели до 11 декабря 1942 года, когда обескровленный враг был отброшен за реку </a:t>
            </a:r>
            <a:r>
              <a:rPr lang="ru-RU" dirty="0" err="1" smtClean="0"/>
              <a:t>Пшиш</a:t>
            </a:r>
            <a:r>
              <a:rPr lang="ru-RU" dirty="0" smtClean="0"/>
              <a:t>. А 1149-му полку</a:t>
            </a:r>
          </a:p>
          <a:p>
            <a:r>
              <a:rPr lang="ru-RU" dirty="0" smtClean="0"/>
              <a:t>пришлось драться с врагом до 19 декабря. За боевые заслуги на Туапсинском направлении 1149 полк </a:t>
            </a:r>
          </a:p>
          <a:p>
            <a:r>
              <a:rPr lang="ru-RU" dirty="0" smtClean="0"/>
              <a:t>353 дивизии был награжден орденом Красного Знамени.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3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96" y="254643"/>
            <a:ext cx="1164934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У самой тропы на скромном обелиске имена политрука Давыдова, </a:t>
            </a:r>
            <a:r>
              <a:rPr lang="ru-RU" dirty="0" err="1" smtClean="0"/>
              <a:t>лейтинанта</a:t>
            </a:r>
            <a:r>
              <a:rPr lang="ru-RU" dirty="0" smtClean="0"/>
              <a:t> </a:t>
            </a:r>
            <a:r>
              <a:rPr lang="ru-RU" dirty="0" err="1" smtClean="0"/>
              <a:t>Близнюка</a:t>
            </a:r>
            <a:r>
              <a:rPr lang="ru-RU" dirty="0"/>
              <a:t> </a:t>
            </a:r>
            <a:r>
              <a:rPr lang="ru-RU" dirty="0" smtClean="0"/>
              <a:t>и </a:t>
            </a:r>
          </a:p>
          <a:p>
            <a:r>
              <a:rPr lang="ru-RU" dirty="0" smtClean="0"/>
              <a:t>красноармейца Седова. Этот небольшой памятник с пятиконечной звездой и надписью </a:t>
            </a:r>
          </a:p>
          <a:p>
            <a:r>
              <a:rPr lang="ru-RU" dirty="0" smtClean="0"/>
              <a:t>на бронзовой доске: «Здесь стояли насмерть в октябре 1942 года бойцы 1147 полка» </a:t>
            </a:r>
          </a:p>
          <a:p>
            <a:r>
              <a:rPr lang="ru-RU" dirty="0" smtClean="0"/>
              <a:t>поставили учащиеся туапсинской школы.</a:t>
            </a:r>
          </a:p>
          <a:p>
            <a:r>
              <a:rPr lang="ru-RU" dirty="0"/>
              <a:t> </a:t>
            </a:r>
            <a:r>
              <a:rPr lang="ru-RU" dirty="0" smtClean="0"/>
              <a:t>   А на поляне у вершины, залитой солнцем, высокий обелиск из нержавеющей стали. </a:t>
            </a:r>
          </a:p>
          <a:p>
            <a:r>
              <a:rPr lang="ru-RU" dirty="0" smtClean="0"/>
              <a:t>Он установлен на том самом месте, где начался первый встречный бой, когда 3 батальон </a:t>
            </a:r>
          </a:p>
          <a:p>
            <a:r>
              <a:rPr lang="ru-RU" dirty="0" smtClean="0"/>
              <a:t>двинулся на штурм </a:t>
            </a:r>
            <a:r>
              <a:rPr lang="ru-RU" dirty="0" err="1" smtClean="0"/>
              <a:t>Семашхо</a:t>
            </a:r>
            <a:r>
              <a:rPr lang="ru-RU" dirty="0" smtClean="0"/>
              <a:t>. Под основанием обелиска комсомольцы </a:t>
            </a:r>
            <a:r>
              <a:rPr lang="ru-RU" dirty="0" err="1" smtClean="0"/>
              <a:t>останили</a:t>
            </a:r>
            <a:r>
              <a:rPr lang="ru-RU" dirty="0" smtClean="0"/>
              <a:t> письмо: «Люди! </a:t>
            </a:r>
          </a:p>
          <a:p>
            <a:r>
              <a:rPr lang="ru-RU" dirty="0" smtClean="0"/>
              <a:t>осмотритесь вокруг. Как красива и </a:t>
            </a:r>
            <a:r>
              <a:rPr lang="ru-RU" dirty="0" err="1" smtClean="0"/>
              <a:t>необьятна</a:t>
            </a:r>
            <a:r>
              <a:rPr lang="ru-RU" dirty="0" smtClean="0"/>
              <a:t> наша родина! Как счастливо и свободно живется здесь! Но </a:t>
            </a:r>
          </a:p>
          <a:p>
            <a:r>
              <a:rPr lang="ru-RU" dirty="0" smtClean="0"/>
              <a:t>знаете ли вы, какой ценой завоевано это счастье? В годы Великой </a:t>
            </a:r>
            <a:r>
              <a:rPr lang="ru-RU" dirty="0" err="1" smtClean="0"/>
              <a:t>Отечественой</a:t>
            </a:r>
            <a:r>
              <a:rPr lang="ru-RU" dirty="0" smtClean="0"/>
              <a:t> Войны каждый метр этой</a:t>
            </a:r>
          </a:p>
          <a:p>
            <a:r>
              <a:rPr lang="ru-RU" dirty="0"/>
              <a:t>з</a:t>
            </a:r>
            <a:r>
              <a:rPr lang="ru-RU" dirty="0" smtClean="0"/>
              <a:t>емли был полит кровью советских воинов. Так помните об этом! Помните и почтите минутой молчания </a:t>
            </a:r>
          </a:p>
          <a:p>
            <a:r>
              <a:rPr lang="ru-RU" dirty="0" smtClean="0"/>
              <a:t>погибших. Люди мира, будьте зорче, берегите мир!</a:t>
            </a:r>
          </a:p>
          <a:p>
            <a:r>
              <a:rPr lang="ru-RU" dirty="0"/>
              <a:t> </a:t>
            </a:r>
            <a:r>
              <a:rPr lang="ru-RU" dirty="0" smtClean="0"/>
              <a:t>   На самой вершине горы еще памятник. </a:t>
            </a:r>
          </a:p>
          <a:p>
            <a:r>
              <a:rPr lang="ru-RU" dirty="0" smtClean="0"/>
              <a:t>На металлическом щите надпись: «Память о вас – </a:t>
            </a:r>
          </a:p>
          <a:p>
            <a:r>
              <a:rPr lang="ru-RU" dirty="0" smtClean="0"/>
              <a:t>защитниках Кавказа, отдавших жизнь за наше </a:t>
            </a:r>
          </a:p>
          <a:p>
            <a:r>
              <a:rPr lang="ru-RU" dirty="0" smtClean="0"/>
              <a:t>счастье, будет вечно жить в сердцах комсомольцев </a:t>
            </a:r>
          </a:p>
          <a:p>
            <a:r>
              <a:rPr lang="ru-RU" dirty="0" smtClean="0"/>
              <a:t>молодежи Кабардино-Балкарии».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63" y="3119349"/>
            <a:ext cx="4698624" cy="35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1093</Words>
  <Application>Microsoft Office PowerPoint</Application>
  <PresentationFormat>Произвольный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Берлин</vt:lpstr>
      <vt:lpstr>Туапсинская оборонительная операция</vt:lpstr>
      <vt:lpstr>Карта туапсинской оборонительной операции</vt:lpstr>
      <vt:lpstr>Туапсинская операция — оборонительная операция Черноморской группы войск Закавказского фронта</vt:lpstr>
      <vt:lpstr>Так встретила новый, 1943 год, 32-я гвардейская дивизия, защищавшая Туапсе.</vt:lpstr>
      <vt:lpstr>На рубежах Семашхо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Туапсинская оборонительная операция</dc:title>
  <dc:creator>Windows User</dc:creator>
  <cp:lastModifiedBy>CDIUTT04</cp:lastModifiedBy>
  <cp:revision>24</cp:revision>
  <dcterms:created xsi:type="dcterms:W3CDTF">2020-03-06T12:23:23Z</dcterms:created>
  <dcterms:modified xsi:type="dcterms:W3CDTF">2020-03-20T06:49:34Z</dcterms:modified>
</cp:coreProperties>
</file>